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1" r:id="rId4"/>
    <p:sldId id="258" r:id="rId5"/>
    <p:sldId id="265" r:id="rId6"/>
    <p:sldId id="264" r:id="rId7"/>
  </p:sldIdLst>
  <p:sldSz cx="18000663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1995312"/>
            <a:ext cx="15300564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6403623"/>
            <a:ext cx="13500497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97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649111"/>
            <a:ext cx="3881393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649111"/>
            <a:ext cx="11419171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9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8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039537"/>
            <a:ext cx="15525572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8159048"/>
            <a:ext cx="15525572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21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245556"/>
            <a:ext cx="7650282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245556"/>
            <a:ext cx="7650282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60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649114"/>
            <a:ext cx="15525572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2988734"/>
            <a:ext cx="7615123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4453467"/>
            <a:ext cx="761512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2988734"/>
            <a:ext cx="7652626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4453467"/>
            <a:ext cx="7652626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59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97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812800"/>
            <a:ext cx="5805682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755425"/>
            <a:ext cx="9112836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3657600"/>
            <a:ext cx="5805682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04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812800"/>
            <a:ext cx="5805682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755425"/>
            <a:ext cx="9112836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3657600"/>
            <a:ext cx="5805682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649114"/>
            <a:ext cx="15525572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245556"/>
            <a:ext cx="15525572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1300181"/>
            <a:ext cx="405014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0257A-BAA8-4D64-B049-2BAED0F09ABC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1300181"/>
            <a:ext cx="6075224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1300181"/>
            <a:ext cx="405014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EDBC8-CD79-4BDD-8A6F-4B223F79F7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D73F32-CEF5-4406-901C-0F06096E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09" y="3442648"/>
            <a:ext cx="6394553" cy="445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7" name="Picture 3" descr="4EBP-pT37_46">
            <a:extLst>
              <a:ext uri="{FF2B5EF4-FFF2-40B4-BE49-F238E27FC236}">
                <a16:creationId xmlns:a16="http://schemas.microsoft.com/office/drawing/2014/main" id="{61755D08-2C60-4C31-853C-B56A875D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63" y="7863165"/>
            <a:ext cx="2272604" cy="20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8" name="Picture 4" descr="ERK-pT202">
            <a:extLst>
              <a:ext uri="{FF2B5EF4-FFF2-40B4-BE49-F238E27FC236}">
                <a16:creationId xmlns:a16="http://schemas.microsoft.com/office/drawing/2014/main" id="{C92A7877-B233-484D-9A5A-1F998D84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51" y="832826"/>
            <a:ext cx="2228287" cy="20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9" name="Picture 5" descr="mTOR-pS2448">
            <a:extLst>
              <a:ext uri="{FF2B5EF4-FFF2-40B4-BE49-F238E27FC236}">
                <a16:creationId xmlns:a16="http://schemas.microsoft.com/office/drawing/2014/main" id="{8FB824C1-4DD9-4390-99BD-F2466866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62" y="3219806"/>
            <a:ext cx="2230059" cy="20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0" name="Picture 6" descr="PDK1-pS241">
            <a:extLst>
              <a:ext uri="{FF2B5EF4-FFF2-40B4-BE49-F238E27FC236}">
                <a16:creationId xmlns:a16="http://schemas.microsoft.com/office/drawing/2014/main" id="{69FE707E-B75A-48D2-A755-2B9E8424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7" y="7863165"/>
            <a:ext cx="2193435" cy="19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 descr="PRAS40-pS183">
            <a:extLst>
              <a:ext uri="{FF2B5EF4-FFF2-40B4-BE49-F238E27FC236}">
                <a16:creationId xmlns:a16="http://schemas.microsoft.com/office/drawing/2014/main" id="{A708EBA5-1554-42D5-9F4A-0651B5AE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74" y="9933600"/>
            <a:ext cx="2191692" cy="19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2" name="Picture 8" descr="PRAS40-pT246">
            <a:extLst>
              <a:ext uri="{FF2B5EF4-FFF2-40B4-BE49-F238E27FC236}">
                <a16:creationId xmlns:a16="http://schemas.microsoft.com/office/drawing/2014/main" id="{DFA5A85A-608E-49FC-9BA5-73E37C2C1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15" y="9933600"/>
            <a:ext cx="2320466" cy="20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3" name="Picture 9" descr="SMAD2-pS465-467">
            <a:extLst>
              <a:ext uri="{FF2B5EF4-FFF2-40B4-BE49-F238E27FC236}">
                <a16:creationId xmlns:a16="http://schemas.microsoft.com/office/drawing/2014/main" id="{B4A4148C-74AD-496F-A1C6-3C5DF8D9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24" y="832826"/>
            <a:ext cx="2191692" cy="19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 descr="TSC2">
            <a:extLst>
              <a:ext uri="{FF2B5EF4-FFF2-40B4-BE49-F238E27FC236}">
                <a16:creationId xmlns:a16="http://schemas.microsoft.com/office/drawing/2014/main" id="{08672B00-D04D-40A7-A00E-50B2DD93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6" y="5541273"/>
            <a:ext cx="2237025" cy="19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5" name="Picture 11" descr="TSC2-pT1462">
            <a:extLst>
              <a:ext uri="{FF2B5EF4-FFF2-40B4-BE49-F238E27FC236}">
                <a16:creationId xmlns:a16="http://schemas.microsoft.com/office/drawing/2014/main" id="{E2520378-656B-44CE-9E02-57C91F31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02" y="5474598"/>
            <a:ext cx="2320466" cy="20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 descr="Akt-pT308">
            <a:extLst>
              <a:ext uri="{FF2B5EF4-FFF2-40B4-BE49-F238E27FC236}">
                <a16:creationId xmlns:a16="http://schemas.microsoft.com/office/drawing/2014/main" id="{4F747518-E5B8-4629-A6E5-BB12863C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7" y="3219806"/>
            <a:ext cx="2123691" cy="197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 descr="4EBP-pT37_46">
            <a:extLst>
              <a:ext uri="{FF2B5EF4-FFF2-40B4-BE49-F238E27FC236}">
                <a16:creationId xmlns:a16="http://schemas.microsoft.com/office/drawing/2014/main" id="{DEE58C58-558F-4E21-AD93-A7A0E151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865" y="7901650"/>
            <a:ext cx="2544365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8" name="Picture 14" descr="Akt-pT308">
            <a:extLst>
              <a:ext uri="{FF2B5EF4-FFF2-40B4-BE49-F238E27FC236}">
                <a16:creationId xmlns:a16="http://schemas.microsoft.com/office/drawing/2014/main" id="{2EFC0CA7-4700-4F4B-B619-5C568C01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131" y="3193203"/>
            <a:ext cx="2493083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0" name="Picture 16" descr="mTOR-pS2448">
            <a:extLst>
              <a:ext uri="{FF2B5EF4-FFF2-40B4-BE49-F238E27FC236}">
                <a16:creationId xmlns:a16="http://schemas.microsoft.com/office/drawing/2014/main" id="{2480EF4A-98CC-40DA-9F5B-940B3145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635" y="3193203"/>
            <a:ext cx="2597620" cy="22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1" name="Picture 17" descr="PDK1-pS241">
            <a:extLst>
              <a:ext uri="{FF2B5EF4-FFF2-40B4-BE49-F238E27FC236}">
                <a16:creationId xmlns:a16="http://schemas.microsoft.com/office/drawing/2014/main" id="{D82AF8ED-3547-44C4-B4BD-5E8CEF29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934" y="7834975"/>
            <a:ext cx="2495056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2" name="Picture 18" descr="PRAS40-pS183">
            <a:extLst>
              <a:ext uri="{FF2B5EF4-FFF2-40B4-BE49-F238E27FC236}">
                <a16:creationId xmlns:a16="http://schemas.microsoft.com/office/drawing/2014/main" id="{FE8099A9-CEC2-4FDB-90B0-CE20675D1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562" y="9840322"/>
            <a:ext cx="2544365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3" name="Picture 19" descr="PRAS40-pT246">
            <a:extLst>
              <a:ext uri="{FF2B5EF4-FFF2-40B4-BE49-F238E27FC236}">
                <a16:creationId xmlns:a16="http://schemas.microsoft.com/office/drawing/2014/main" id="{0DEA52D3-7E2D-4CFB-8131-BE062E141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029" y="10027647"/>
            <a:ext cx="2544365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4" name="Picture 20" descr="SMAD2-pS465-467">
            <a:extLst>
              <a:ext uri="{FF2B5EF4-FFF2-40B4-BE49-F238E27FC236}">
                <a16:creationId xmlns:a16="http://schemas.microsoft.com/office/drawing/2014/main" id="{40A59BE3-5E06-4807-8BDA-7E84B888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033" y="739548"/>
            <a:ext cx="2493083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5" name="Picture 21" descr="TSC2">
            <a:extLst>
              <a:ext uri="{FF2B5EF4-FFF2-40B4-BE49-F238E27FC236}">
                <a16:creationId xmlns:a16="http://schemas.microsoft.com/office/drawing/2014/main" id="{57B76E43-03BB-4FBE-AEAA-19B56E9C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526" y="5447995"/>
            <a:ext cx="2544365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46" name="Picture 22" descr="TSC2-pT1462">
            <a:extLst>
              <a:ext uri="{FF2B5EF4-FFF2-40B4-BE49-F238E27FC236}">
                <a16:creationId xmlns:a16="http://schemas.microsoft.com/office/drawing/2014/main" id="{BCA366FA-6DA0-4D24-AFB6-A6DE4C6F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388" y="5579758"/>
            <a:ext cx="2495056" cy="223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id="{06A473BD-CF1C-4FF4-9DAD-951FA0E02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24" y="22157"/>
            <a:ext cx="1123651" cy="78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DF2020"/>
                </a:solidFill>
                <a:effectLst/>
                <a:latin typeface="Calibri" panose="020F0502020204030204" pitchFamily="34" charset="0"/>
              </a:rPr>
              <a:t>+ Everolimus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07010"/>
                </a:solidFill>
                <a:effectLst/>
                <a:latin typeface="Calibri" panose="020F0502020204030204" pitchFamily="34" charset="0"/>
              </a:rPr>
              <a:t>- Everolimus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28">
            <a:extLst>
              <a:ext uri="{FF2B5EF4-FFF2-40B4-BE49-F238E27FC236}">
                <a16:creationId xmlns:a16="http://schemas.microsoft.com/office/drawing/2014/main" id="{DA0F53E1-E0B2-4E45-AE26-69BD9EC1D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3622" y="146524"/>
            <a:ext cx="2860364" cy="86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DF2020"/>
                </a:solidFill>
                <a:effectLst/>
                <a:latin typeface="Calibri" panose="020F0502020204030204" pitchFamily="34" charset="0"/>
              </a:rPr>
              <a:t>+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DF2020"/>
                </a:solidFill>
                <a:effectLst/>
                <a:latin typeface="Calibri" panose="020F0502020204030204" pitchFamily="34" charset="0"/>
              </a:rPr>
              <a:t>Everolimus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DF202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0701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107010"/>
                </a:solidFill>
                <a:effectLst/>
                <a:latin typeface="Calibri" panose="020F0502020204030204" pitchFamily="34" charset="0"/>
              </a:rPr>
              <a:t>Everolimus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29">
            <a:extLst>
              <a:ext uri="{FF2B5EF4-FFF2-40B4-BE49-F238E27FC236}">
                <a16:creationId xmlns:a16="http://schemas.microsoft.com/office/drawing/2014/main" id="{AA26A15D-465D-4B67-B09C-7894D8FFC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182" y="165901"/>
            <a:ext cx="2154345" cy="85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MK Data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62FBED84-172C-4E03-AAE5-392A87352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1454" y="155573"/>
            <a:ext cx="1918350" cy="67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AZD Data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A4BFBF-9363-4773-AEE8-E26DDDE26B28}"/>
              </a:ext>
            </a:extLst>
          </p:cNvPr>
          <p:cNvCxnSpPr>
            <a:cxnSpLocks/>
          </p:cNvCxnSpPr>
          <p:nvPr/>
        </p:nvCxnSpPr>
        <p:spPr>
          <a:xfrm>
            <a:off x="5230026" y="2633051"/>
            <a:ext cx="10949" cy="17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ERK-pT202">
            <a:extLst>
              <a:ext uri="{FF2B5EF4-FFF2-40B4-BE49-F238E27FC236}">
                <a16:creationId xmlns:a16="http://schemas.microsoft.com/office/drawing/2014/main" id="{5EDD7C49-5263-4A4C-985B-B2D088BB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388" y="858477"/>
            <a:ext cx="19446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99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1436-8EBB-4D1E-9B43-32061E7D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Misconception about 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948A8-F48A-4FFD-8BC9-3216EE70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all conditions were being modelled with </a:t>
            </a:r>
            <a:r>
              <a:rPr lang="en-GB" dirty="0" err="1"/>
              <a:t>TGFb</a:t>
            </a:r>
            <a:r>
              <a:rPr lang="en-GB" dirty="0"/>
              <a:t> present at time 0</a:t>
            </a:r>
          </a:p>
          <a:p>
            <a:r>
              <a:rPr lang="en-GB" dirty="0"/>
              <a:t>But experimentally, this is not the case</a:t>
            </a:r>
          </a:p>
          <a:p>
            <a:pPr lvl="1"/>
            <a:r>
              <a:rPr lang="en-GB" dirty="0"/>
              <a:t>Right?</a:t>
            </a:r>
          </a:p>
          <a:p>
            <a:r>
              <a:rPr lang="en-GB" dirty="0"/>
              <a:t>When I asked for </a:t>
            </a:r>
            <a:r>
              <a:rPr lang="en-GB" dirty="0" err="1"/>
              <a:t>TGFb</a:t>
            </a:r>
            <a:r>
              <a:rPr lang="en-GB" dirty="0"/>
              <a:t> depletion kinetics data last week I was under the impression that you treated with </a:t>
            </a:r>
            <a:r>
              <a:rPr lang="en-GB" dirty="0" err="1"/>
              <a:t>TGFb</a:t>
            </a:r>
            <a:r>
              <a:rPr lang="en-GB" dirty="0"/>
              <a:t> initially and then again at 71.25h.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9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5241-9042-4167-8C95-BC6FF239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5CC5-8FA3-4C17-AADB-805AEB08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168" y="2838044"/>
            <a:ext cx="16433922" cy="8223245"/>
          </a:xfrm>
        </p:spPr>
        <p:txBody>
          <a:bodyPr>
            <a:normAutofit/>
          </a:bodyPr>
          <a:lstStyle/>
          <a:p>
            <a:r>
              <a:rPr lang="en-GB" sz="3200" dirty="0"/>
              <a:t>Will hopefully allow us to map the experimental protocol directly onto model</a:t>
            </a:r>
          </a:p>
          <a:p>
            <a:r>
              <a:rPr lang="en-GB" sz="3200" dirty="0"/>
              <a:t>I don’t think the previous strategy of starting the simulation with the various initial conditions mapped the simulation variables correctly onto the experimental variables</a:t>
            </a:r>
          </a:p>
          <a:p>
            <a:r>
              <a:rPr lang="en-GB" sz="3200" dirty="0"/>
              <a:t>Previously (as I recall), the simulation started with </a:t>
            </a:r>
            <a:r>
              <a:rPr lang="en-GB" sz="3200" dirty="0" err="1"/>
              <a:t>TGFb</a:t>
            </a:r>
            <a:r>
              <a:rPr lang="en-GB" sz="3200" dirty="0"/>
              <a:t> in all conditions whereas in reality, </a:t>
            </a:r>
            <a:r>
              <a:rPr lang="en-GB" sz="3200" dirty="0" err="1"/>
              <a:t>TGFb</a:t>
            </a:r>
            <a:r>
              <a:rPr lang="en-GB" sz="3200" dirty="0"/>
              <a:t> is only used at 71.25h after the first </a:t>
            </a:r>
            <a:r>
              <a:rPr lang="en-GB" sz="3200" dirty="0" err="1"/>
              <a:t>pretreatment</a:t>
            </a:r>
            <a:r>
              <a:rPr lang="en-GB" sz="3200" dirty="0"/>
              <a:t>.</a:t>
            </a:r>
          </a:p>
          <a:p>
            <a:r>
              <a:rPr lang="en-GB" sz="3200" dirty="0"/>
              <a:t>Previously, we set the initial conditions and allowed the simulation to progress, using the 24, 48 and 72h as read out times. This neglects the stimulation part of the protocol (i.e. </a:t>
            </a:r>
            <a:r>
              <a:rPr lang="en-GB" sz="3200" dirty="0" err="1"/>
              <a:t>TGFb</a:t>
            </a:r>
            <a:r>
              <a:rPr lang="en-GB" sz="3200" dirty="0"/>
              <a:t> stimulation at t=71.25h = -45min)</a:t>
            </a:r>
          </a:p>
          <a:p>
            <a:r>
              <a:rPr lang="en-GB" sz="3200" dirty="0"/>
              <a:t>An alternative strategy is to use events to reproduce the experimental protocol exactly</a:t>
            </a:r>
          </a:p>
        </p:txBody>
      </p:sp>
    </p:spTree>
    <p:extLst>
      <p:ext uri="{BB962C8B-B14F-4D97-AF65-F5344CB8AC3E}">
        <p14:creationId xmlns:p14="http://schemas.microsoft.com/office/powerpoint/2010/main" val="71070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4ECBA8-E705-4F09-BDE7-02CA24912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5209"/>
              </p:ext>
            </p:extLst>
          </p:nvPr>
        </p:nvGraphicFramePr>
        <p:xfrm>
          <a:off x="1238249" y="450570"/>
          <a:ext cx="15524163" cy="5626371"/>
        </p:xfrm>
        <a:graphic>
          <a:graphicData uri="http://schemas.openxmlformats.org/drawingml/2006/table">
            <a:tbl>
              <a:tblPr/>
              <a:tblGrid>
                <a:gridCol w="1186324">
                  <a:extLst>
                    <a:ext uri="{9D8B030D-6E8A-4147-A177-3AD203B41FA5}">
                      <a16:colId xmlns:a16="http://schemas.microsoft.com/office/drawing/2014/main" val="111040587"/>
                    </a:ext>
                  </a:extLst>
                </a:gridCol>
                <a:gridCol w="1588627">
                  <a:extLst>
                    <a:ext uri="{9D8B030D-6E8A-4147-A177-3AD203B41FA5}">
                      <a16:colId xmlns:a16="http://schemas.microsoft.com/office/drawing/2014/main" val="3308868196"/>
                    </a:ext>
                  </a:extLst>
                </a:gridCol>
                <a:gridCol w="3601542">
                  <a:extLst>
                    <a:ext uri="{9D8B030D-6E8A-4147-A177-3AD203B41FA5}">
                      <a16:colId xmlns:a16="http://schemas.microsoft.com/office/drawing/2014/main" val="2363611058"/>
                    </a:ext>
                  </a:extLst>
                </a:gridCol>
                <a:gridCol w="2363380">
                  <a:extLst>
                    <a:ext uri="{9D8B030D-6E8A-4147-A177-3AD203B41FA5}">
                      <a16:colId xmlns:a16="http://schemas.microsoft.com/office/drawing/2014/main" val="36493518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1019888264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3056567110"/>
                    </a:ext>
                  </a:extLst>
                </a:gridCol>
                <a:gridCol w="840313">
                  <a:extLst>
                    <a:ext uri="{9D8B030D-6E8A-4147-A177-3AD203B41FA5}">
                      <a16:colId xmlns:a16="http://schemas.microsoft.com/office/drawing/2014/main" val="3195986970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1079092023"/>
                    </a:ext>
                  </a:extLst>
                </a:gridCol>
                <a:gridCol w="1964849">
                  <a:extLst>
                    <a:ext uri="{9D8B030D-6E8A-4147-A177-3AD203B41FA5}">
                      <a16:colId xmlns:a16="http://schemas.microsoft.com/office/drawing/2014/main" val="2527570485"/>
                    </a:ext>
                  </a:extLst>
                </a:gridCol>
                <a:gridCol w="753810">
                  <a:extLst>
                    <a:ext uri="{9D8B030D-6E8A-4147-A177-3AD203B41FA5}">
                      <a16:colId xmlns:a16="http://schemas.microsoft.com/office/drawing/2014/main" val="3411094994"/>
                    </a:ext>
                  </a:extLst>
                </a:gridCol>
              </a:tblGrid>
              <a:tr h="3332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(h)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59967"/>
                  </a:ext>
                </a:extLst>
              </a:tr>
              <a:tr h="14090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Number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 Code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046365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70472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</a:t>
                      </a: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590702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 and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059084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T_M_E_0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MK 3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 and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18302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T_M_E_24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MK2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836762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T_M_E_48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MK 1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113110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T_M_E_70.75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MK30 mins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273017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MK 3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 and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319000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T_M_24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MK 2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052793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T_M_48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MK 1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873485"/>
                  </a:ext>
                </a:extLst>
              </a:tr>
              <a:tr h="36153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T_M_70.75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MK 30mins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MK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44344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71EF42-E2A8-4BD9-A4CA-4ABBF325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19254"/>
              </p:ext>
            </p:extLst>
          </p:nvPr>
        </p:nvGraphicFramePr>
        <p:xfrm>
          <a:off x="1238248" y="6347479"/>
          <a:ext cx="15524163" cy="5645430"/>
        </p:xfrm>
        <a:graphic>
          <a:graphicData uri="http://schemas.openxmlformats.org/drawingml/2006/table">
            <a:tbl>
              <a:tblPr/>
              <a:tblGrid>
                <a:gridCol w="1186324">
                  <a:extLst>
                    <a:ext uri="{9D8B030D-6E8A-4147-A177-3AD203B41FA5}">
                      <a16:colId xmlns:a16="http://schemas.microsoft.com/office/drawing/2014/main" val="627184138"/>
                    </a:ext>
                  </a:extLst>
                </a:gridCol>
                <a:gridCol w="1601328">
                  <a:extLst>
                    <a:ext uri="{9D8B030D-6E8A-4147-A177-3AD203B41FA5}">
                      <a16:colId xmlns:a16="http://schemas.microsoft.com/office/drawing/2014/main" val="4173634610"/>
                    </a:ext>
                  </a:extLst>
                </a:gridCol>
                <a:gridCol w="3588841">
                  <a:extLst>
                    <a:ext uri="{9D8B030D-6E8A-4147-A177-3AD203B41FA5}">
                      <a16:colId xmlns:a16="http://schemas.microsoft.com/office/drawing/2014/main" val="3511232380"/>
                    </a:ext>
                  </a:extLst>
                </a:gridCol>
                <a:gridCol w="2363380">
                  <a:extLst>
                    <a:ext uri="{9D8B030D-6E8A-4147-A177-3AD203B41FA5}">
                      <a16:colId xmlns:a16="http://schemas.microsoft.com/office/drawing/2014/main" val="566175387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1816937494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1930699523"/>
                    </a:ext>
                  </a:extLst>
                </a:gridCol>
                <a:gridCol w="840313">
                  <a:extLst>
                    <a:ext uri="{9D8B030D-6E8A-4147-A177-3AD203B41FA5}">
                      <a16:colId xmlns:a16="http://schemas.microsoft.com/office/drawing/2014/main" val="3748947095"/>
                    </a:ext>
                  </a:extLst>
                </a:gridCol>
                <a:gridCol w="1075106">
                  <a:extLst>
                    <a:ext uri="{9D8B030D-6E8A-4147-A177-3AD203B41FA5}">
                      <a16:colId xmlns:a16="http://schemas.microsoft.com/office/drawing/2014/main" val="700098109"/>
                    </a:ext>
                  </a:extLst>
                </a:gridCol>
                <a:gridCol w="1964849">
                  <a:extLst>
                    <a:ext uri="{9D8B030D-6E8A-4147-A177-3AD203B41FA5}">
                      <a16:colId xmlns:a16="http://schemas.microsoft.com/office/drawing/2014/main" val="2990039791"/>
                    </a:ext>
                  </a:extLst>
                </a:gridCol>
                <a:gridCol w="753810">
                  <a:extLst>
                    <a:ext uri="{9D8B030D-6E8A-4147-A177-3AD203B41FA5}">
                      <a16:colId xmlns:a16="http://schemas.microsoft.com/office/drawing/2014/main" val="1294999570"/>
                    </a:ext>
                  </a:extLst>
                </a:gridCol>
              </a:tblGrid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(h)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80580"/>
                  </a:ext>
                </a:extLst>
              </a:tr>
              <a:tr h="14090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Number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 Code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72.00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72997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26626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58556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 and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464769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T_A_E_0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Everolimus+AZD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 and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564510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T_A_E_24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AZD2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711369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T_A_E_48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AZD 1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043045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T_A_E_70.75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</a:t>
                      </a:r>
                      <a:r>
                        <a:rPr lang="en-GB" sz="2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Everolimus</a:t>
                      </a:r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AZD30 mins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EV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71939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T_A_0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AZD 3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 and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66271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T_A_24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AZD 2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902113"/>
                  </a:ext>
                </a:extLst>
              </a:tr>
              <a:tr h="3522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T_A_48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AZD 1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872131"/>
                  </a:ext>
                </a:extLst>
              </a:tr>
              <a:tr h="36153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270" marR="9270" marT="9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T_A_70.75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+ AZD 30mins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DMSO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Starve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AZD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 Treatment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Lysis</a:t>
                      </a:r>
                    </a:p>
                  </a:txBody>
                  <a:tcPr marL="9270" marR="9270" marT="9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37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4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CE26-8974-4746-9C8A-B71C6B4D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758" y="351041"/>
            <a:ext cx="11269086" cy="914215"/>
          </a:xfrm>
        </p:spPr>
        <p:txBody>
          <a:bodyPr>
            <a:normAutofit fontScale="90000"/>
          </a:bodyPr>
          <a:lstStyle/>
          <a:p>
            <a:r>
              <a:rPr lang="en-GB" dirty="0"/>
              <a:t>Modelling inputs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3098B8C-A618-407E-8AED-3D105C1D9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0" y="1366617"/>
            <a:ext cx="4468428" cy="33513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7FBFBD-88D2-4548-B72D-FFF105826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26" y="1475332"/>
            <a:ext cx="4468428" cy="33513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F78580-4174-4433-A580-99ED06733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03818"/>
            <a:ext cx="4468427" cy="33513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2CC992-94C4-4868-A5DF-DE28BAA1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50" y="4694028"/>
            <a:ext cx="4468427" cy="33513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E65DAF1-BF94-4FA3-BC84-94EA67EAC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24" y="4826653"/>
            <a:ext cx="4468427" cy="33513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FE64B0-DF28-4CB3-8FB8-A71922770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810" y="4803879"/>
            <a:ext cx="4468427" cy="33513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7C2078-97E3-4161-9413-FD1EBC40A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9639"/>
            <a:ext cx="4468427" cy="33513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13F2E78-5F15-4904-8305-9FEBAE3CF8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50" y="8489639"/>
            <a:ext cx="4468427" cy="33513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FC77AD-FA41-4DF4-B70F-42B355178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24" y="8311552"/>
            <a:ext cx="4468427" cy="33513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0647098-0A98-4301-AD54-3DAC299899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53" y="1452558"/>
            <a:ext cx="4468428" cy="335132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7EB099-CA6F-467B-B3A8-A8A88DD29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218" y="8311552"/>
            <a:ext cx="4468427" cy="33513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4C2B5D4-CAE5-4682-B79F-AC8641B4B200}"/>
              </a:ext>
            </a:extLst>
          </p:cNvPr>
          <p:cNvSpPr txBox="1"/>
          <p:nvPr/>
        </p:nvSpPr>
        <p:spPr>
          <a:xfrm>
            <a:off x="13922477" y="1282830"/>
            <a:ext cx="3111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similarly for MK2206 treatment. These inputs allow us to model the experiment as it was carried out. </a:t>
            </a:r>
          </a:p>
        </p:txBody>
      </p:sp>
    </p:spTree>
    <p:extLst>
      <p:ext uri="{BB962C8B-B14F-4D97-AF65-F5344CB8AC3E}">
        <p14:creationId xmlns:p14="http://schemas.microsoft.com/office/powerpoint/2010/main" val="29195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B600-872A-47DE-B2EA-0694256E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71" y="236539"/>
            <a:ext cx="17126010" cy="147734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/>
              <a:t>Simulation output format is now the same as the experimental. Plotted here is the 72h time point from each condition after the appropriate treatment. Now I tweak the model until experimental and simulation interpretations are as similar as possible.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36AF693-3A44-487D-A725-4F9548373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0" y="2845448"/>
            <a:ext cx="1690188" cy="180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97DF15-3385-47C3-BF35-819A04CA7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8" y="10392000"/>
            <a:ext cx="1727781" cy="180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E47AEFF-BD47-472F-96D6-13D289216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84" y="10352535"/>
            <a:ext cx="1651754" cy="180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2092846-E94E-40E4-8ED4-F004E48AE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2" y="10306238"/>
            <a:ext cx="1690300" cy="180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CEDA1A-CE6B-410C-A583-61B9C1609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4" y="8400971"/>
            <a:ext cx="1746978" cy="180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D282F03-F4CC-4F37-8E29-CD857029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8" y="8454919"/>
            <a:ext cx="1690188" cy="180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74B888D-52C1-42EA-B449-B5F092C6E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50" y="8454919"/>
            <a:ext cx="1728622" cy="180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CCEC7E-8E5F-45B1-8C14-FA15053BF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0" y="8454919"/>
            <a:ext cx="1746924" cy="180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2BC4A2E-0A75-46B6-BDE4-38972642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4" y="6463890"/>
            <a:ext cx="1728622" cy="1800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ABC7562-4A94-4D89-9500-59F38BDE9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27" y="6461195"/>
            <a:ext cx="1746978" cy="180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6C25852-4CDD-4D69-8A50-39CDFB010D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40" y="6461195"/>
            <a:ext cx="1690188" cy="1800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759BEA5-27F2-43F8-8E2B-E78FB5DA61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3" y="6461195"/>
            <a:ext cx="1690188" cy="180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423971F-C154-416B-89D5-2790545F22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75" y="4524114"/>
            <a:ext cx="1727707" cy="180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11DDC40-0C55-40AD-BB13-27D60F1EE0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43" y="4524114"/>
            <a:ext cx="1727707" cy="180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4A33C0-54C6-4281-A00F-BE60B7B3DA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11" y="4586630"/>
            <a:ext cx="1690188" cy="180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E194FFD-C13C-4C82-A72B-89ACD12FC9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6" y="4586630"/>
            <a:ext cx="1690188" cy="180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A9F99F5-D8B4-4B41-B2D7-CD01A7BDA6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94" y="2670166"/>
            <a:ext cx="1690188" cy="180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70BE34-95A6-4130-B6BD-10AFE47269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38" y="2709017"/>
            <a:ext cx="1708583" cy="1800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D24DCC6-7453-4C73-AC33-4CAE9552DB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52" y="2709017"/>
            <a:ext cx="1727707" cy="180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B33ABD-FE81-4F2E-A222-D543D5E78906}"/>
              </a:ext>
            </a:extLst>
          </p:cNvPr>
          <p:cNvSpPr txBox="1"/>
          <p:nvPr/>
        </p:nvSpPr>
        <p:spPr>
          <a:xfrm>
            <a:off x="2859016" y="2123761"/>
            <a:ext cx="36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AZD simulations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79A0F5-1C57-4B19-BF77-C1804CFF7501}"/>
              </a:ext>
            </a:extLst>
          </p:cNvPr>
          <p:cNvSpPr txBox="1"/>
          <p:nvPr/>
        </p:nvSpPr>
        <p:spPr>
          <a:xfrm>
            <a:off x="11325429" y="2027464"/>
            <a:ext cx="36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MK2206 simulations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64AC2F6-9F6A-4706-84A2-6D10FD7B4C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06" y="6223738"/>
            <a:ext cx="1679939" cy="180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5C7EF17-3E66-4AF4-9FBE-B6D01CF7E6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74" y="6222211"/>
            <a:ext cx="1641738" cy="180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62F37D-466E-4135-BA19-1C63BF930C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819" y="4235197"/>
            <a:ext cx="1717231" cy="18000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D10AB75-835E-4E8B-AF99-62B897011A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483" y="4235197"/>
            <a:ext cx="1679939" cy="1800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07379CA-0793-4899-92AC-B51D029487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879" y="4275159"/>
            <a:ext cx="1679939" cy="1800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57D9CB0-69E7-47EE-AB75-152D7CE8A6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64" y="4306868"/>
            <a:ext cx="1679091" cy="18000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A1BACEE-8AA6-444D-8592-D1C34BB370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873" y="2465188"/>
            <a:ext cx="1717231" cy="1800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AAC8BF0-AD83-480C-86C1-E951D40702B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453" y="2456589"/>
            <a:ext cx="1698233" cy="18000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8F8EF76-614F-46D9-93FF-0729D613CAE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137" y="2515781"/>
            <a:ext cx="1679939" cy="18000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647F6FF-5307-47EC-B763-4377BAEF42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71" y="2456589"/>
            <a:ext cx="1679939" cy="1800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75BFC5-AE2F-48A1-8482-513EF8351D0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904" y="10286477"/>
            <a:ext cx="1717315" cy="18000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708BDFF-54C6-4EA4-A418-7051489D177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348" y="10352535"/>
            <a:ext cx="1679939" cy="18000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C9C6656-835E-4DB5-82D6-698DD3A3C3D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15" y="10217346"/>
            <a:ext cx="1680061" cy="1800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B07F9D4-59C4-4D33-9B27-66096BCB52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954" y="8022211"/>
            <a:ext cx="1736396" cy="1800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4E7751F-B167-4B05-9786-68392388D29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39" y="8182288"/>
            <a:ext cx="1699040" cy="18000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5B35466-8A38-4108-972F-48C55C82ACA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304" y="8288136"/>
            <a:ext cx="1718141" cy="18000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64C6954-5D4C-4D17-9F2F-98C2A918C47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80" y="8245872"/>
            <a:ext cx="1736332" cy="1800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5928B3E-A3A7-4FFA-B732-500959620A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94" y="6106868"/>
            <a:ext cx="1718141" cy="18000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CDD05E4-F9E2-4CD1-B426-C24F4335DCA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87" y="6223738"/>
            <a:ext cx="173639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731</Words>
  <Application>Microsoft Office PowerPoint</Application>
  <PresentationFormat>Custom</PresentationFormat>
  <Paragraphs>270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Misconception about experiment design</vt:lpstr>
      <vt:lpstr>Event based modelling</vt:lpstr>
      <vt:lpstr>PowerPoint Presentation</vt:lpstr>
      <vt:lpstr>Modelling inputs</vt:lpstr>
      <vt:lpstr>Simulation output format is now the same as the experimental. Plotted here is the 72h time point from each condition after the appropriate treatment. Now I tweak the model until experimental and simulation interpretations are as similar as possible.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Ciaran Welsh</dc:creator>
  <cp:lastModifiedBy>Ciaran Welsh</cp:lastModifiedBy>
  <cp:revision>26</cp:revision>
  <dcterms:created xsi:type="dcterms:W3CDTF">2018-12-04T09:47:06Z</dcterms:created>
  <dcterms:modified xsi:type="dcterms:W3CDTF">2018-12-04T18:13:16Z</dcterms:modified>
</cp:coreProperties>
</file>